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78" r:id="rId2"/>
    <p:sldId id="279" r:id="rId3"/>
    <p:sldId id="256" r:id="rId4"/>
    <p:sldId id="257" r:id="rId5"/>
    <p:sldId id="258" r:id="rId6"/>
    <p:sldId id="277"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7" d="100"/>
          <a:sy n="77" d="100"/>
        </p:scale>
        <p:origin x="91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D0AAE7-D65B-44E6-A1B2-2F5F189F9DCD}"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2913823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0AAE7-D65B-44E6-A1B2-2F5F189F9DCD}"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1080043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0AAE7-D65B-44E6-A1B2-2F5F189F9DCD}"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831CA2-7701-44C9-8BFC-43B609722FA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513752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0AAE7-D65B-44E6-A1B2-2F5F189F9DCD}"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1562210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0AAE7-D65B-44E6-A1B2-2F5F189F9DCD}"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831CA2-7701-44C9-8BFC-43B609722FA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787732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0AAE7-D65B-44E6-A1B2-2F5F189F9DCD}"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979096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0AAE7-D65B-44E6-A1B2-2F5F189F9DCD}"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2446153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0AAE7-D65B-44E6-A1B2-2F5F189F9DCD}"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76389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0AAE7-D65B-44E6-A1B2-2F5F189F9DCD}"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1982545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0AAE7-D65B-44E6-A1B2-2F5F189F9DCD}"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636535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D0AAE7-D65B-44E6-A1B2-2F5F189F9DCD}" type="datetimeFigureOut">
              <a:rPr lang="en-US" smtClean="0"/>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3708076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D0AAE7-D65B-44E6-A1B2-2F5F189F9DCD}" type="datetimeFigureOut">
              <a:rPr lang="en-US" smtClean="0"/>
              <a:t>3/19/2025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521625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D0AAE7-D65B-44E6-A1B2-2F5F189F9DCD}" type="datetimeFigureOut">
              <a:rPr lang="en-US" smtClean="0"/>
              <a:t>3/19/2025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649054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D0AAE7-D65B-44E6-A1B2-2F5F189F9DCD}" type="datetimeFigureOut">
              <a:rPr lang="en-US" smtClean="0"/>
              <a:t>3/19/2025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1369801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D0AAE7-D65B-44E6-A1B2-2F5F189F9DCD}" type="datetimeFigureOut">
              <a:rPr lang="en-US" smtClean="0"/>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831CA2-7701-44C9-8BFC-43B609722FAA}" type="slidenum">
              <a:rPr lang="en-US" smtClean="0"/>
              <a:t>‹#›</a:t>
            </a:fld>
            <a:endParaRPr lang="en-US"/>
          </a:p>
        </p:txBody>
      </p:sp>
    </p:spTree>
    <p:extLst>
      <p:ext uri="{BB962C8B-B14F-4D97-AF65-F5344CB8AC3E}">
        <p14:creationId xmlns:p14="http://schemas.microsoft.com/office/powerpoint/2010/main" val="594674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831CA2-7701-44C9-8BFC-43B609722FAA}" type="slidenum">
              <a:rPr lang="en-US" smtClean="0"/>
              <a:t>‹#›</a:t>
            </a:fld>
            <a:endParaRPr lang="en-US"/>
          </a:p>
        </p:txBody>
      </p:sp>
      <p:sp>
        <p:nvSpPr>
          <p:cNvPr id="5" name="Date Placeholder 4"/>
          <p:cNvSpPr>
            <a:spLocks noGrp="1"/>
          </p:cNvSpPr>
          <p:nvPr>
            <p:ph type="dt" sz="half" idx="10"/>
          </p:nvPr>
        </p:nvSpPr>
        <p:spPr/>
        <p:txBody>
          <a:bodyPr/>
          <a:lstStyle/>
          <a:p>
            <a:fld id="{3ED0AAE7-D65B-44E6-A1B2-2F5F189F9DCD}" type="datetimeFigureOut">
              <a:rPr lang="en-US" smtClean="0"/>
              <a:t>3/19/2025</a:t>
            </a:fld>
            <a:endParaRPr lang="en-US"/>
          </a:p>
        </p:txBody>
      </p:sp>
    </p:spTree>
    <p:extLst>
      <p:ext uri="{BB962C8B-B14F-4D97-AF65-F5344CB8AC3E}">
        <p14:creationId xmlns:p14="http://schemas.microsoft.com/office/powerpoint/2010/main" val="277927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ED0AAE7-D65B-44E6-A1B2-2F5F189F9DCD}" type="datetimeFigureOut">
              <a:rPr lang="en-US" smtClean="0"/>
              <a:t>3/19/2025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7831CA2-7701-44C9-8BFC-43B609722FAA}" type="slidenum">
              <a:rPr lang="en-US" smtClean="0"/>
              <a:t>‹#›</a:t>
            </a:fld>
            <a:endParaRPr lang="en-US"/>
          </a:p>
        </p:txBody>
      </p:sp>
    </p:spTree>
    <p:extLst>
      <p:ext uri="{BB962C8B-B14F-4D97-AF65-F5344CB8AC3E}">
        <p14:creationId xmlns:p14="http://schemas.microsoft.com/office/powerpoint/2010/main" val="261406068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5F15-0E71-33CD-1D79-F7F47C559B3C}"/>
              </a:ext>
            </a:extLst>
          </p:cNvPr>
          <p:cNvSpPr>
            <a:spLocks noGrp="1"/>
          </p:cNvSpPr>
          <p:nvPr>
            <p:ph type="title"/>
          </p:nvPr>
        </p:nvSpPr>
        <p:spPr/>
        <p:txBody>
          <a:bodyPr>
            <a:normAutofit/>
          </a:bodyPr>
          <a:lstStyle/>
          <a:p>
            <a:pPr algn="ctr"/>
            <a:r>
              <a:rPr lang="en-US" sz="3200">
                <a:solidFill>
                  <a:schemeClr val="tx1"/>
                </a:solidFill>
              </a:rPr>
              <a:t>Họ và tên: Nguyễn Thi Linh</a:t>
            </a:r>
            <a:br>
              <a:rPr lang="en-US" sz="3200">
                <a:solidFill>
                  <a:schemeClr val="tx1"/>
                </a:solidFill>
              </a:rPr>
            </a:br>
            <a:r>
              <a:rPr lang="en-US" sz="3200">
                <a:solidFill>
                  <a:schemeClr val="tx1"/>
                </a:solidFill>
              </a:rPr>
              <a:t>MSSV: K225480106040</a:t>
            </a:r>
            <a:br>
              <a:rPr lang="en-US" sz="3200">
                <a:solidFill>
                  <a:schemeClr val="tx1"/>
                </a:solidFill>
              </a:rPr>
            </a:br>
            <a:r>
              <a:rPr lang="en-US" sz="3200">
                <a:solidFill>
                  <a:schemeClr val="tx1"/>
                </a:solidFill>
              </a:rPr>
              <a:t>Giảng viên: Đỗ Duy Cốp</a:t>
            </a:r>
            <a:br>
              <a:rPr lang="en-US" sz="3200">
                <a:solidFill>
                  <a:schemeClr val="tx1"/>
                </a:solidFill>
              </a:rPr>
            </a:br>
            <a:r>
              <a:rPr lang="en-US" sz="3200">
                <a:solidFill>
                  <a:schemeClr val="tx1"/>
                </a:solidFill>
              </a:rPr>
              <a:t>Lớp: K58KTP.K01</a:t>
            </a:r>
          </a:p>
        </p:txBody>
      </p:sp>
    </p:spTree>
    <p:extLst>
      <p:ext uri="{BB962C8B-B14F-4D97-AF65-F5344CB8AC3E}">
        <p14:creationId xmlns:p14="http://schemas.microsoft.com/office/powerpoint/2010/main" val="3506640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830E-5469-60F3-E3EE-AB92F9CA30F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1271D74-38D7-A0FF-4DE5-ACC69DF45B6E}"/>
              </a:ext>
            </a:extLst>
          </p:cNvPr>
          <p:cNvSpPr>
            <a:spLocks noGrp="1"/>
          </p:cNvSpPr>
          <p:nvPr>
            <p:ph type="body" idx="1"/>
          </p:nvPr>
        </p:nvSpPr>
        <p:spPr/>
        <p:txBody>
          <a:bodyPr/>
          <a:lstStyle/>
          <a:p>
            <a:pPr algn="ctr"/>
            <a:r>
              <a:rPr lang="en-US">
                <a:latin typeface="Times New Roman" panose="02020603050405020304" pitchFamily="18" charset="0"/>
                <a:cs typeface="Times New Roman" panose="02020603050405020304" pitchFamily="18" charset="0"/>
              </a:rPr>
              <a:t>Ở phần này thì nó có hai lựa chọn thì bạn có thể chọn một trong hai ở đây tôi chọn Perform a new installation of SQL Server 2022 để tạo ta một cái mới.Cái dưới là tạo luôn ở instance cũ </a:t>
            </a:r>
          </a:p>
        </p:txBody>
      </p:sp>
      <p:pic>
        <p:nvPicPr>
          <p:cNvPr id="5" name="Picture 4">
            <a:extLst>
              <a:ext uri="{FF2B5EF4-FFF2-40B4-BE49-F238E27FC236}">
                <a16:creationId xmlns:a16="http://schemas.microsoft.com/office/drawing/2014/main" id="{B764E12E-5177-80B2-66DA-0E675F088E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835" y="149087"/>
            <a:ext cx="8925339" cy="4321313"/>
          </a:xfrm>
          <a:prstGeom prst="rect">
            <a:avLst/>
          </a:prstGeom>
        </p:spPr>
      </p:pic>
    </p:spTree>
    <p:extLst>
      <p:ext uri="{BB962C8B-B14F-4D97-AF65-F5344CB8AC3E}">
        <p14:creationId xmlns:p14="http://schemas.microsoft.com/office/powerpoint/2010/main" val="4250858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138FF-C473-7598-48F3-8658FDF7331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A8116B8-D4C8-72EF-658A-BC71470814E2}"/>
              </a:ext>
            </a:extLst>
          </p:cNvPr>
          <p:cNvSpPr>
            <a:spLocks noGrp="1"/>
          </p:cNvSpPr>
          <p:nvPr>
            <p:ph type="body" idx="1"/>
          </p:nvPr>
        </p:nvSpPr>
        <p:spPr/>
        <p:txBody>
          <a:bodyPr>
            <a:normAutofit fontScale="70000" lnSpcReduction="20000"/>
          </a:bodyPr>
          <a:lstStyle/>
          <a:p>
            <a:pPr algn="just"/>
            <a:r>
              <a:rPr lang="en-US" sz="3200">
                <a:latin typeface="Times New Roman" panose="02020603050405020304" pitchFamily="18" charset="0"/>
                <a:cs typeface="Times New Roman" panose="02020603050405020304" pitchFamily="18" charset="0"/>
              </a:rPr>
              <a:t>Ở đoạn này thì chọn Developer phù hợp nhất vì nó có đầy đủ tính năng, miễn phí, không giới hạn thời gian và cho phép bạn thử nghiệm các chức năng nâng cao của SQL Server ngoài ra trong đó còn có Express và Evaluation nhưng hai cái này chỉ dung được ngắn hạn và chỉ dung trong dự án nhỏ.</a:t>
            </a:r>
          </a:p>
        </p:txBody>
      </p:sp>
      <p:pic>
        <p:nvPicPr>
          <p:cNvPr id="5" name="Picture 4">
            <a:extLst>
              <a:ext uri="{FF2B5EF4-FFF2-40B4-BE49-F238E27FC236}">
                <a16:creationId xmlns:a16="http://schemas.microsoft.com/office/drawing/2014/main" id="{E20707C1-1D2A-21CD-AFEF-0B5D5E084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609601"/>
            <a:ext cx="8705204" cy="3594652"/>
          </a:xfrm>
          <a:prstGeom prst="rect">
            <a:avLst/>
          </a:prstGeom>
        </p:spPr>
      </p:pic>
    </p:spTree>
    <p:extLst>
      <p:ext uri="{BB962C8B-B14F-4D97-AF65-F5344CB8AC3E}">
        <p14:creationId xmlns:p14="http://schemas.microsoft.com/office/powerpoint/2010/main" val="2888091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ECCBA-7247-0BF9-7386-DDB3940164C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98484DF-5417-0D27-3E9C-4668449A937C}"/>
              </a:ext>
            </a:extLst>
          </p:cNvPr>
          <p:cNvSpPr>
            <a:spLocks noGrp="1"/>
          </p:cNvSpPr>
          <p:nvPr>
            <p:ph type="body" idx="1"/>
          </p:nvPr>
        </p:nvSpPr>
        <p:spPr>
          <a:xfrm>
            <a:off x="577943" y="4013200"/>
            <a:ext cx="8596669" cy="1362240"/>
          </a:xfrm>
        </p:spPr>
        <p:txBody>
          <a:bodyPr/>
          <a:lstStyle/>
          <a:p>
            <a:pPr algn="ctr"/>
            <a:r>
              <a:rPr lang="en-US">
                <a:latin typeface="Times New Roman" panose="02020603050405020304" pitchFamily="18" charset="0"/>
                <a:cs typeface="Times New Roman" panose="02020603050405020304" pitchFamily="18" charset="0"/>
              </a:rPr>
              <a:t>Ở ảnh này thì tích vào ô I accept the lincense tems and rồi ấn Next </a:t>
            </a:r>
          </a:p>
        </p:txBody>
      </p:sp>
      <p:pic>
        <p:nvPicPr>
          <p:cNvPr id="5" name="Picture 4">
            <a:extLst>
              <a:ext uri="{FF2B5EF4-FFF2-40B4-BE49-F238E27FC236}">
                <a16:creationId xmlns:a16="http://schemas.microsoft.com/office/drawing/2014/main" id="{383B1235-31BC-79DE-B499-51566017B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392250"/>
            <a:ext cx="8814535" cy="3782186"/>
          </a:xfrm>
          <a:prstGeom prst="rect">
            <a:avLst/>
          </a:prstGeom>
        </p:spPr>
      </p:pic>
    </p:spTree>
    <p:extLst>
      <p:ext uri="{BB962C8B-B14F-4D97-AF65-F5344CB8AC3E}">
        <p14:creationId xmlns:p14="http://schemas.microsoft.com/office/powerpoint/2010/main" val="3928977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E819C-4313-72D9-0806-489C6F0F5EC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7F68B90-D8CB-374C-EB37-62D03C72896E}"/>
              </a:ext>
            </a:extLst>
          </p:cNvPr>
          <p:cNvSpPr>
            <a:spLocks noGrp="1"/>
          </p:cNvSpPr>
          <p:nvPr>
            <p:ph type="body" idx="1"/>
          </p:nvPr>
        </p:nvSpPr>
        <p:spPr>
          <a:xfrm>
            <a:off x="1144474" y="4013200"/>
            <a:ext cx="8596668" cy="1570962"/>
          </a:xfrm>
        </p:spPr>
        <p:txBody>
          <a:bodyPr/>
          <a:lstStyle/>
          <a:p>
            <a:r>
              <a:rPr lang="en-US">
                <a:latin typeface="Times New Roman" panose="02020603050405020304" pitchFamily="18" charset="0"/>
                <a:cs typeface="Times New Roman" panose="02020603050405020304" pitchFamily="18" charset="0"/>
              </a:rPr>
              <a:t>Ở phần này thì bỏ tích chỗ Azure Extension for SQL Server rồi ấn next</a:t>
            </a:r>
          </a:p>
          <a:p>
            <a:endParaRPr lang="en-US">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78BFEFA-D4DA-DF40-54BF-D4AE30436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253049"/>
            <a:ext cx="8774778" cy="3841873"/>
          </a:xfrm>
          <a:prstGeom prst="rect">
            <a:avLst/>
          </a:prstGeom>
        </p:spPr>
      </p:pic>
    </p:spTree>
    <p:extLst>
      <p:ext uri="{BB962C8B-B14F-4D97-AF65-F5344CB8AC3E}">
        <p14:creationId xmlns:p14="http://schemas.microsoft.com/office/powerpoint/2010/main" val="4029994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44DDB-7E75-43B4-030A-A37E6621BB5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55D1718-E3A2-84CC-8998-E6F905C8C98E}"/>
              </a:ext>
            </a:extLst>
          </p:cNvPr>
          <p:cNvSpPr>
            <a:spLocks noGrp="1"/>
          </p:cNvSpPr>
          <p:nvPr>
            <p:ph type="body" idx="1"/>
          </p:nvPr>
        </p:nvSpPr>
        <p:spPr>
          <a:xfrm>
            <a:off x="688745" y="4013200"/>
            <a:ext cx="8596668" cy="1570962"/>
          </a:xfrm>
        </p:spPr>
        <p:txBody>
          <a:bodyPr/>
          <a:lstStyle/>
          <a:p>
            <a:r>
              <a:rPr lang="en-US">
                <a:latin typeface="Times New Roman" panose="02020603050405020304" pitchFamily="18" charset="0"/>
                <a:cs typeface="Times New Roman" panose="02020603050405020304" pitchFamily="18" charset="0"/>
              </a:rPr>
              <a:t>Ở ảnh này thì ấn vào select all để hiện ra các tích ở phần Instance Features. Nếu bạn không muốn Ổ C bị nặng thì có thể bỏ những ô như trên rồi. Rồi ấn Next</a:t>
            </a:r>
          </a:p>
        </p:txBody>
      </p:sp>
      <p:pic>
        <p:nvPicPr>
          <p:cNvPr id="5" name="Picture 4">
            <a:extLst>
              <a:ext uri="{FF2B5EF4-FFF2-40B4-BE49-F238E27FC236}">
                <a16:creationId xmlns:a16="http://schemas.microsoft.com/office/drawing/2014/main" id="{2D9AEBE4-3120-B17A-9949-F39C313BC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91547"/>
            <a:ext cx="8675387" cy="4239706"/>
          </a:xfrm>
          <a:prstGeom prst="rect">
            <a:avLst/>
          </a:prstGeom>
        </p:spPr>
      </p:pic>
    </p:spTree>
    <p:extLst>
      <p:ext uri="{BB962C8B-B14F-4D97-AF65-F5344CB8AC3E}">
        <p14:creationId xmlns:p14="http://schemas.microsoft.com/office/powerpoint/2010/main" val="2680205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42749-4CF0-5BDE-424F-00F2C12BA68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66745D2-DEDA-3136-483A-02A100DECE4B}"/>
              </a:ext>
            </a:extLst>
          </p:cNvPr>
          <p:cNvSpPr>
            <a:spLocks noGrp="1"/>
          </p:cNvSpPr>
          <p:nvPr>
            <p:ph type="body" idx="1"/>
          </p:nvPr>
        </p:nvSpPr>
        <p:spPr>
          <a:xfrm>
            <a:off x="756451" y="4343401"/>
            <a:ext cx="8596668" cy="1570962"/>
          </a:xfrm>
        </p:spPr>
        <p:txBody>
          <a:bodyPr/>
          <a:lstStyle/>
          <a:p>
            <a:r>
              <a:rPr lang="en-US"/>
              <a:t> </a:t>
            </a:r>
            <a:r>
              <a:rPr lang="en-US">
                <a:latin typeface="Times New Roman" panose="02020603050405020304" pitchFamily="18" charset="0"/>
                <a:cs typeface="Times New Roman" panose="02020603050405020304" pitchFamily="18" charset="0"/>
              </a:rPr>
              <a:t>Ở phần này thì có thể chọn Default instance hoặc Named instance. Chọn Default instance thì nó sẽ mặc định là MSSQL. Còn Name instance thì mình có thể đặt tên tùy mà bạn muốn sau đó ấn Next </a:t>
            </a:r>
            <a:endParaRPr lang="en-US"/>
          </a:p>
        </p:txBody>
      </p:sp>
      <p:pic>
        <p:nvPicPr>
          <p:cNvPr id="5" name="Picture 4">
            <a:extLst>
              <a:ext uri="{FF2B5EF4-FFF2-40B4-BE49-F238E27FC236}">
                <a16:creationId xmlns:a16="http://schemas.microsoft.com/office/drawing/2014/main" id="{FA387BBE-5B09-9CCB-DE3E-05B471ECC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202941"/>
            <a:ext cx="8754900" cy="4140460"/>
          </a:xfrm>
          <a:prstGeom prst="rect">
            <a:avLst/>
          </a:prstGeom>
        </p:spPr>
      </p:pic>
    </p:spTree>
    <p:extLst>
      <p:ext uri="{BB962C8B-B14F-4D97-AF65-F5344CB8AC3E}">
        <p14:creationId xmlns:p14="http://schemas.microsoft.com/office/powerpoint/2010/main" val="4153912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56A66-0AB8-A32D-815D-EDACB9F6901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D292C01-DCFD-F920-3211-6B7B0EDC6581}"/>
              </a:ext>
            </a:extLst>
          </p:cNvPr>
          <p:cNvSpPr>
            <a:spLocks noGrp="1"/>
          </p:cNvSpPr>
          <p:nvPr>
            <p:ph type="body" idx="1"/>
          </p:nvPr>
        </p:nvSpPr>
        <p:spPr>
          <a:xfrm>
            <a:off x="677333" y="3691727"/>
            <a:ext cx="8596668" cy="1570962"/>
          </a:xfrm>
        </p:spPr>
        <p:txBody>
          <a:bodyPr/>
          <a:lstStyle/>
          <a:p>
            <a:r>
              <a:rPr lang="en-US">
                <a:latin typeface="Times New Roman" panose="02020603050405020304" pitchFamily="18" charset="0"/>
                <a:cs typeface="Times New Roman" panose="02020603050405020304" pitchFamily="18" charset="0"/>
              </a:rPr>
              <a:t>Sau khi ấn Next thì nó sẽ hiện ra Please Wait thì đợi một lúc </a:t>
            </a:r>
          </a:p>
        </p:txBody>
      </p:sp>
      <p:pic>
        <p:nvPicPr>
          <p:cNvPr id="5" name="Picture 4">
            <a:extLst>
              <a:ext uri="{FF2B5EF4-FFF2-40B4-BE49-F238E27FC236}">
                <a16:creationId xmlns:a16="http://schemas.microsoft.com/office/drawing/2014/main" id="{6E6250E7-E4AB-8CE6-2D15-A66F444C1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45592"/>
            <a:ext cx="8764839" cy="4158051"/>
          </a:xfrm>
          <a:prstGeom prst="rect">
            <a:avLst/>
          </a:prstGeom>
        </p:spPr>
      </p:pic>
    </p:spTree>
    <p:extLst>
      <p:ext uri="{BB962C8B-B14F-4D97-AF65-F5344CB8AC3E}">
        <p14:creationId xmlns:p14="http://schemas.microsoft.com/office/powerpoint/2010/main" val="2611152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5A8C2-75EA-1377-295D-F93F0E276C2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94151CD-D848-A442-A066-CF056E43539D}"/>
              </a:ext>
            </a:extLst>
          </p:cNvPr>
          <p:cNvSpPr>
            <a:spLocks noGrp="1"/>
          </p:cNvSpPr>
          <p:nvPr>
            <p:ph type="body" idx="1"/>
          </p:nvPr>
        </p:nvSpPr>
        <p:spPr>
          <a:xfrm>
            <a:off x="677335" y="4470400"/>
            <a:ext cx="8596668" cy="866913"/>
          </a:xfrm>
        </p:spPr>
        <p:txBody>
          <a:bodyPr/>
          <a:lstStyle/>
          <a:p>
            <a:r>
              <a:rPr lang="en-US">
                <a:latin typeface="Times New Roman" panose="02020603050405020304" pitchFamily="18" charset="0"/>
                <a:cs typeface="Times New Roman" panose="02020603050405020304" pitchFamily="18" charset="0"/>
              </a:rPr>
              <a:t>Ở phần này thì cứ ấn Next tiếp </a:t>
            </a:r>
          </a:p>
        </p:txBody>
      </p:sp>
      <p:pic>
        <p:nvPicPr>
          <p:cNvPr id="5" name="Picture 4">
            <a:extLst>
              <a:ext uri="{FF2B5EF4-FFF2-40B4-BE49-F238E27FC236}">
                <a16:creationId xmlns:a16="http://schemas.microsoft.com/office/drawing/2014/main" id="{45968EE0-48E2-6CDE-7A1E-63AB1C33B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347870"/>
            <a:ext cx="8596668" cy="4122530"/>
          </a:xfrm>
          <a:prstGeom prst="rect">
            <a:avLst/>
          </a:prstGeom>
        </p:spPr>
      </p:pic>
    </p:spTree>
    <p:extLst>
      <p:ext uri="{BB962C8B-B14F-4D97-AF65-F5344CB8AC3E}">
        <p14:creationId xmlns:p14="http://schemas.microsoft.com/office/powerpoint/2010/main" val="352269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B281E-E8A5-8C0A-2E87-634D7D14181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E5672C3-888E-AA49-4B7B-75B58CDEF9EA}"/>
              </a:ext>
            </a:extLst>
          </p:cNvPr>
          <p:cNvSpPr>
            <a:spLocks noGrp="1"/>
          </p:cNvSpPr>
          <p:nvPr>
            <p:ph type="body" idx="1"/>
          </p:nvPr>
        </p:nvSpPr>
        <p:spPr>
          <a:xfrm>
            <a:off x="688745" y="4122530"/>
            <a:ext cx="8596668" cy="1570962"/>
          </a:xfrm>
        </p:spPr>
        <p:txBody>
          <a:bodyPr>
            <a:noAutofit/>
          </a:bodyPr>
          <a:lstStyle/>
          <a:p>
            <a:r>
              <a:rPr lang="en-US">
                <a:latin typeface="Times New Roman" panose="02020603050405020304" pitchFamily="18" charset="0"/>
                <a:cs typeface="Times New Roman" panose="02020603050405020304" pitchFamily="18" charset="0"/>
              </a:rPr>
              <a:t>Ở phần này là quan trọng nhất và nó có hai sự lựa chọn đó là Windows authentication mode hoặc Mixed Mode(SQL Server authentication and Windowns authentication). Nếu chọn cái đầu tiên thì nó chỉ cho phép đăng nhập bằng tài khoản Windows của hệ thống, an toàn hơn vì quản lý quyền trên Windows, còn cái Mixed Mode thì nó hỗ trợ cả xác thức Windowns và SQL Server( đăng nhập bằng tài khoản sa và mật khẩu) sau đó ấn Add Current User rồi ấn Next </a:t>
            </a:r>
          </a:p>
        </p:txBody>
      </p:sp>
      <p:pic>
        <p:nvPicPr>
          <p:cNvPr id="5" name="Picture 4">
            <a:extLst>
              <a:ext uri="{FF2B5EF4-FFF2-40B4-BE49-F238E27FC236}">
                <a16:creationId xmlns:a16="http://schemas.microsoft.com/office/drawing/2014/main" id="{18E133AC-70B8-E423-87F0-9B2156A419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23015"/>
            <a:ext cx="8596667" cy="3890185"/>
          </a:xfrm>
          <a:prstGeom prst="rect">
            <a:avLst/>
          </a:prstGeom>
        </p:spPr>
      </p:pic>
    </p:spTree>
    <p:extLst>
      <p:ext uri="{BB962C8B-B14F-4D97-AF65-F5344CB8AC3E}">
        <p14:creationId xmlns:p14="http://schemas.microsoft.com/office/powerpoint/2010/main" val="122920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3CFA-4BF3-5093-6F17-A60017C1070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90C53D4-2855-66A5-B3D4-97A990A7D3D9}"/>
              </a:ext>
            </a:extLst>
          </p:cNvPr>
          <p:cNvSpPr>
            <a:spLocks noGrp="1"/>
          </p:cNvSpPr>
          <p:nvPr>
            <p:ph type="body" idx="1"/>
          </p:nvPr>
        </p:nvSpPr>
        <p:spPr>
          <a:xfrm>
            <a:off x="588036" y="3854174"/>
            <a:ext cx="8596668" cy="1570962"/>
          </a:xfrm>
        </p:spPr>
        <p:txBody>
          <a:bodyPr/>
          <a:lstStyle/>
          <a:p>
            <a:r>
              <a:rPr lang="en-US">
                <a:latin typeface="Times New Roman" panose="02020603050405020304" pitchFamily="18" charset="0"/>
                <a:cs typeface="Times New Roman" panose="02020603050405020304" pitchFamily="18" charset="0"/>
              </a:rPr>
              <a:t>Ở phần này SQL nó đã mặc định chọn là Tabular Mode nên chỉ việc ấn Add Current User sau đó ấn vào Next</a:t>
            </a:r>
          </a:p>
        </p:txBody>
      </p:sp>
      <p:pic>
        <p:nvPicPr>
          <p:cNvPr id="5" name="Picture 4">
            <a:extLst>
              <a:ext uri="{FF2B5EF4-FFF2-40B4-BE49-F238E27FC236}">
                <a16:creationId xmlns:a16="http://schemas.microsoft.com/office/drawing/2014/main" id="{2D3CCA69-258B-5C1C-05C4-642EF10CA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478" y="537620"/>
            <a:ext cx="8814381" cy="3696449"/>
          </a:xfrm>
          <a:prstGeom prst="rect">
            <a:avLst/>
          </a:prstGeom>
        </p:spPr>
      </p:pic>
    </p:spTree>
    <p:extLst>
      <p:ext uri="{BB962C8B-B14F-4D97-AF65-F5344CB8AC3E}">
        <p14:creationId xmlns:p14="http://schemas.microsoft.com/office/powerpoint/2010/main" val="2503103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E6D3-FAB8-2568-1C94-EB627E176FE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EADF824-8D2B-397F-2302-EA871F0488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7589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02C83-845E-EE0D-308A-B2556E23F5C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5C4CF03-88DC-C557-F1D9-BCC64B389553}"/>
              </a:ext>
            </a:extLst>
          </p:cNvPr>
          <p:cNvSpPr>
            <a:spLocks noGrp="1"/>
          </p:cNvSpPr>
          <p:nvPr>
            <p:ph type="body" idx="1"/>
          </p:nvPr>
        </p:nvSpPr>
        <p:spPr>
          <a:xfrm>
            <a:off x="540640" y="3906670"/>
            <a:ext cx="8596668" cy="1570962"/>
          </a:xfrm>
        </p:spPr>
        <p:txBody>
          <a:bodyPr/>
          <a:lstStyle/>
          <a:p>
            <a:r>
              <a:rPr lang="en-US">
                <a:latin typeface="Times New Roman" panose="02020603050405020304" pitchFamily="18" charset="0"/>
                <a:cs typeface="Times New Roman" panose="02020603050405020304" pitchFamily="18" charset="0"/>
              </a:rPr>
              <a:t>Ở phần thì nó đã ok hết rồi sau đó ấn vào Install </a:t>
            </a:r>
          </a:p>
        </p:txBody>
      </p:sp>
      <p:pic>
        <p:nvPicPr>
          <p:cNvPr id="5" name="Picture 4">
            <a:extLst>
              <a:ext uri="{FF2B5EF4-FFF2-40B4-BE49-F238E27FC236}">
                <a16:creationId xmlns:a16="http://schemas.microsoft.com/office/drawing/2014/main" id="{EF825AAA-4D16-8B02-9592-45EB56D8E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640" y="156967"/>
            <a:ext cx="8922886" cy="4308867"/>
          </a:xfrm>
          <a:prstGeom prst="rect">
            <a:avLst/>
          </a:prstGeom>
        </p:spPr>
      </p:pic>
    </p:spTree>
    <p:extLst>
      <p:ext uri="{BB962C8B-B14F-4D97-AF65-F5344CB8AC3E}">
        <p14:creationId xmlns:p14="http://schemas.microsoft.com/office/powerpoint/2010/main" val="3579810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0341-E98A-2D4D-D362-B927DDA2A24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817CF4E-9A70-04D9-B5E5-B19D497D56A5}"/>
              </a:ext>
            </a:extLst>
          </p:cNvPr>
          <p:cNvSpPr>
            <a:spLocks noGrp="1"/>
          </p:cNvSpPr>
          <p:nvPr>
            <p:ph type="body" idx="1"/>
          </p:nvPr>
        </p:nvSpPr>
        <p:spPr>
          <a:xfrm>
            <a:off x="514525" y="4013200"/>
            <a:ext cx="8596668" cy="1570962"/>
          </a:xfrm>
        </p:spPr>
        <p:txBody>
          <a:bodyPr>
            <a:normAutofit/>
          </a:bodyPr>
          <a:lstStyle/>
          <a:p>
            <a:pPr algn="just"/>
            <a:r>
              <a:rPr lang="en-US" sz="2000">
                <a:latin typeface="Times New Roman" panose="02020603050405020304" pitchFamily="18" charset="0"/>
                <a:cs typeface="Times New Roman" panose="02020603050405020304" pitchFamily="18" charset="0"/>
              </a:rPr>
              <a:t>Ở phần này thì đợi một lúc và thế là xong</a:t>
            </a:r>
          </a:p>
        </p:txBody>
      </p:sp>
      <p:pic>
        <p:nvPicPr>
          <p:cNvPr id="5" name="Picture 4">
            <a:extLst>
              <a:ext uri="{FF2B5EF4-FFF2-40B4-BE49-F238E27FC236}">
                <a16:creationId xmlns:a16="http://schemas.microsoft.com/office/drawing/2014/main" id="{85BA6986-C015-0A26-3562-652904352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25" y="275627"/>
            <a:ext cx="8917710" cy="4057834"/>
          </a:xfrm>
          <a:prstGeom prst="rect">
            <a:avLst/>
          </a:prstGeom>
        </p:spPr>
      </p:pic>
    </p:spTree>
    <p:extLst>
      <p:ext uri="{BB962C8B-B14F-4D97-AF65-F5344CB8AC3E}">
        <p14:creationId xmlns:p14="http://schemas.microsoft.com/office/powerpoint/2010/main" val="3324972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4E905-68DE-76C8-38A3-0434B07C345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A394E84-98B8-AF2F-462C-1CA528583B25}"/>
              </a:ext>
            </a:extLst>
          </p:cNvPr>
          <p:cNvSpPr>
            <a:spLocks noGrp="1"/>
          </p:cNvSpPr>
          <p:nvPr>
            <p:ph type="body" idx="1"/>
          </p:nvPr>
        </p:nvSpPr>
        <p:spPr>
          <a:xfrm>
            <a:off x="677335" y="3715026"/>
            <a:ext cx="8596668" cy="1570962"/>
          </a:xfrm>
        </p:spPr>
        <p:txBody>
          <a:bodyPr/>
          <a:lstStyle/>
          <a:p>
            <a:r>
              <a:rPr lang="en-US">
                <a:latin typeface="Times New Roman" panose="02020603050405020304" pitchFamily="18" charset="0"/>
                <a:cs typeface="Times New Roman" panose="02020603050405020304" pitchFamily="18" charset="0"/>
              </a:rPr>
              <a:t>Sau khi tải xong thì mình lại ấn vào file SSMS-Setup-ENU đã tải xuống </a:t>
            </a:r>
          </a:p>
        </p:txBody>
      </p:sp>
      <p:pic>
        <p:nvPicPr>
          <p:cNvPr id="5" name="Picture 4">
            <a:extLst>
              <a:ext uri="{FF2B5EF4-FFF2-40B4-BE49-F238E27FC236}">
                <a16:creationId xmlns:a16="http://schemas.microsoft.com/office/drawing/2014/main" id="{F32D9A1B-6BF7-1913-8818-78DB4B95C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609600"/>
            <a:ext cx="8596668" cy="3403600"/>
          </a:xfrm>
          <a:prstGeom prst="rect">
            <a:avLst/>
          </a:prstGeom>
        </p:spPr>
      </p:pic>
    </p:spTree>
    <p:extLst>
      <p:ext uri="{BB962C8B-B14F-4D97-AF65-F5344CB8AC3E}">
        <p14:creationId xmlns:p14="http://schemas.microsoft.com/office/powerpoint/2010/main" val="533208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83F91-75E6-1A50-3B1D-D5DCA928535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0180420-283A-E33C-2A3A-D588D4ACE04F}"/>
              </a:ext>
            </a:extLst>
          </p:cNvPr>
          <p:cNvSpPr>
            <a:spLocks noGrp="1"/>
          </p:cNvSpPr>
          <p:nvPr>
            <p:ph type="body" idx="1"/>
          </p:nvPr>
        </p:nvSpPr>
        <p:spPr>
          <a:xfrm>
            <a:off x="422673" y="3824357"/>
            <a:ext cx="8596668" cy="1570962"/>
          </a:xfrm>
        </p:spPr>
        <p:txBody>
          <a:bodyPr>
            <a:normAutofit/>
          </a:bodyPr>
          <a:lstStyle/>
          <a:p>
            <a:r>
              <a:rPr lang="en-US" sz="2000">
                <a:latin typeface="Times New Roman" panose="02020603050405020304" pitchFamily="18" charset="0"/>
                <a:cs typeface="Times New Roman" panose="02020603050405020304" pitchFamily="18" charset="0"/>
              </a:rPr>
              <a:t>Sau khi tải xong vào lại thì sẽ được như hình trên </a:t>
            </a:r>
          </a:p>
        </p:txBody>
      </p:sp>
      <p:pic>
        <p:nvPicPr>
          <p:cNvPr id="5" name="Picture 4">
            <a:extLst>
              <a:ext uri="{FF2B5EF4-FFF2-40B4-BE49-F238E27FC236}">
                <a16:creationId xmlns:a16="http://schemas.microsoft.com/office/drawing/2014/main" id="{40670C48-4292-7447-7BC0-F847C91CA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77" y="394960"/>
            <a:ext cx="9060732" cy="3868927"/>
          </a:xfrm>
          <a:prstGeom prst="rect">
            <a:avLst/>
          </a:prstGeom>
        </p:spPr>
      </p:pic>
    </p:spTree>
    <p:extLst>
      <p:ext uri="{BB962C8B-B14F-4D97-AF65-F5344CB8AC3E}">
        <p14:creationId xmlns:p14="http://schemas.microsoft.com/office/powerpoint/2010/main" val="1977306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88D58-085F-87D5-230C-658802C935E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5FE6C82-FEDE-0A5D-D1B8-EAE89BBACB8B}"/>
              </a:ext>
            </a:extLst>
          </p:cNvPr>
          <p:cNvSpPr>
            <a:spLocks noGrp="1"/>
          </p:cNvSpPr>
          <p:nvPr>
            <p:ph type="body" idx="1"/>
          </p:nvPr>
        </p:nvSpPr>
        <p:spPr>
          <a:xfrm>
            <a:off x="677335" y="3854174"/>
            <a:ext cx="8596668" cy="1570962"/>
          </a:xfrm>
        </p:spPr>
        <p:txBody>
          <a:bodyPr>
            <a:normAutofit/>
          </a:bodyPr>
          <a:lstStyle/>
          <a:p>
            <a:r>
              <a:rPr lang="en-US" sz="2000">
                <a:latin typeface="Times New Roman" panose="02020603050405020304" pitchFamily="18" charset="0"/>
                <a:cs typeface="Times New Roman" panose="02020603050405020304" pitchFamily="18" charset="0"/>
              </a:rPr>
              <a:t>Nếu muốn xem SQL Server Services thì ấn vào Sql Server Configuration Manager để xem những SQL Server có chạy không </a:t>
            </a:r>
          </a:p>
        </p:txBody>
      </p:sp>
      <p:pic>
        <p:nvPicPr>
          <p:cNvPr id="5" name="Picture 4">
            <a:extLst>
              <a:ext uri="{FF2B5EF4-FFF2-40B4-BE49-F238E27FC236}">
                <a16:creationId xmlns:a16="http://schemas.microsoft.com/office/drawing/2014/main" id="{5B4C356B-61F3-AEA0-A222-9E5966D7A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72" y="269148"/>
            <a:ext cx="8956105" cy="3744051"/>
          </a:xfrm>
          <a:prstGeom prst="rect">
            <a:avLst/>
          </a:prstGeom>
        </p:spPr>
      </p:pic>
    </p:spTree>
    <p:extLst>
      <p:ext uri="{BB962C8B-B14F-4D97-AF65-F5344CB8AC3E}">
        <p14:creationId xmlns:p14="http://schemas.microsoft.com/office/powerpoint/2010/main" val="2365519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F6155-EA7B-B2BB-AE29-30476831EB3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FD3FDCC-EA39-8DB2-B3FC-CDDEE31AAF76}"/>
              </a:ext>
            </a:extLst>
          </p:cNvPr>
          <p:cNvSpPr>
            <a:spLocks noGrp="1"/>
          </p:cNvSpPr>
          <p:nvPr>
            <p:ph type="body" idx="1"/>
          </p:nvPr>
        </p:nvSpPr>
        <p:spPr>
          <a:xfrm>
            <a:off x="680902" y="3812674"/>
            <a:ext cx="8596668" cy="1570962"/>
          </a:xfrm>
        </p:spPr>
        <p:txBody>
          <a:bodyPr/>
          <a:lstStyle/>
          <a:p>
            <a:r>
              <a:rPr lang="en-US">
                <a:latin typeface="Times New Roman" panose="02020603050405020304" pitchFamily="18" charset="0"/>
                <a:cs typeface="Times New Roman" panose="02020603050405020304" pitchFamily="18" charset="0"/>
              </a:rPr>
              <a:t>Đây là cách đăng nhập bằng Windows Authentication</a:t>
            </a:r>
          </a:p>
        </p:txBody>
      </p:sp>
      <p:pic>
        <p:nvPicPr>
          <p:cNvPr id="5" name="Picture 4">
            <a:extLst>
              <a:ext uri="{FF2B5EF4-FFF2-40B4-BE49-F238E27FC236}">
                <a16:creationId xmlns:a16="http://schemas.microsoft.com/office/drawing/2014/main" id="{7C995FD3-F371-EFEC-24C9-B27176B736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745" y="609601"/>
            <a:ext cx="8803916" cy="3403599"/>
          </a:xfrm>
          <a:prstGeom prst="rect">
            <a:avLst/>
          </a:prstGeom>
        </p:spPr>
      </p:pic>
    </p:spTree>
    <p:extLst>
      <p:ext uri="{BB962C8B-B14F-4D97-AF65-F5344CB8AC3E}">
        <p14:creationId xmlns:p14="http://schemas.microsoft.com/office/powerpoint/2010/main" val="809470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EE8F9-29C0-90DF-D859-9B33EFA6B7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B7F6FE4-2853-0CA5-2C5F-27516EA5355C}"/>
              </a:ext>
            </a:extLst>
          </p:cNvPr>
          <p:cNvSpPr>
            <a:spLocks noGrp="1"/>
          </p:cNvSpPr>
          <p:nvPr>
            <p:ph type="body" idx="1"/>
          </p:nvPr>
        </p:nvSpPr>
        <p:spPr>
          <a:xfrm>
            <a:off x="677335" y="4326021"/>
            <a:ext cx="8596668" cy="1570962"/>
          </a:xfrm>
        </p:spPr>
        <p:txBody>
          <a:bodyPr/>
          <a:lstStyle/>
          <a:p>
            <a:r>
              <a:rPr lang="en-US">
                <a:latin typeface="Times New Roman" panose="02020603050405020304" pitchFamily="18" charset="0"/>
                <a:cs typeface="Times New Roman" panose="02020603050405020304" pitchFamily="18" charset="0"/>
              </a:rPr>
              <a:t>Đây là khi đăng nhập thành công bằng SQL Server Authentication</a:t>
            </a:r>
          </a:p>
          <a:p>
            <a:endParaRPr lang="en-US"/>
          </a:p>
        </p:txBody>
      </p:sp>
      <p:pic>
        <p:nvPicPr>
          <p:cNvPr id="5" name="Picture 4">
            <a:extLst>
              <a:ext uri="{FF2B5EF4-FFF2-40B4-BE49-F238E27FC236}">
                <a16:creationId xmlns:a16="http://schemas.microsoft.com/office/drawing/2014/main" id="{E3B14FB5-E6A8-3BDE-EE0C-FC1D0D1AF3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2" y="381000"/>
            <a:ext cx="8819901" cy="4051852"/>
          </a:xfrm>
          <a:prstGeom prst="rect">
            <a:avLst/>
          </a:prstGeom>
        </p:spPr>
      </p:pic>
    </p:spTree>
    <p:extLst>
      <p:ext uri="{BB962C8B-B14F-4D97-AF65-F5344CB8AC3E}">
        <p14:creationId xmlns:p14="http://schemas.microsoft.com/office/powerpoint/2010/main" val="3550155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B2E85-7C0B-8827-59AF-4EAB17A8332E}"/>
              </a:ext>
            </a:extLst>
          </p:cNvPr>
          <p:cNvSpPr>
            <a:spLocks noGrp="1"/>
          </p:cNvSpPr>
          <p:nvPr>
            <p:ph type="ctrTitle"/>
          </p:nvPr>
        </p:nvSpPr>
        <p:spPr>
          <a:xfrm>
            <a:off x="2177745" y="5334050"/>
            <a:ext cx="6398649" cy="1126385"/>
          </a:xfrm>
        </p:spPr>
        <p:txBody>
          <a:bodyPr/>
          <a:lstStyle/>
          <a:p>
            <a:pPr algn="ctr"/>
            <a:r>
              <a:rPr lang="en-US" sz="3200">
                <a:solidFill>
                  <a:schemeClr val="tx1"/>
                </a:solidFill>
                <a:latin typeface="Times New Roman" panose="02020603050405020304" pitchFamily="18" charset="0"/>
                <a:cs typeface="Times New Roman" panose="02020603050405020304" pitchFamily="18" charset="0"/>
              </a:rPr>
              <a:t>Ở chỗ này minh chọn developer để download </a:t>
            </a:r>
          </a:p>
        </p:txBody>
      </p:sp>
      <p:sp>
        <p:nvSpPr>
          <p:cNvPr id="3" name="Subtitle 2">
            <a:extLst>
              <a:ext uri="{FF2B5EF4-FFF2-40B4-BE49-F238E27FC236}">
                <a16:creationId xmlns:a16="http://schemas.microsoft.com/office/drawing/2014/main" id="{AFBA0A24-FDEB-0213-45FF-B09B26292818}"/>
              </a:ext>
            </a:extLst>
          </p:cNvPr>
          <p:cNvSpPr>
            <a:spLocks noGrp="1"/>
          </p:cNvSpPr>
          <p:nvPr>
            <p:ph type="subTitle" idx="1"/>
          </p:nvPr>
        </p:nvSpPr>
        <p:spPr>
          <a:xfrm>
            <a:off x="1507067" y="477078"/>
            <a:ext cx="7905290" cy="4670655"/>
          </a:xfrm>
        </p:spPr>
        <p:txBody>
          <a:bodyPr/>
          <a:lstStyle/>
          <a:p>
            <a:pPr algn="ctr"/>
            <a:endParaRPr lang="en-US"/>
          </a:p>
        </p:txBody>
      </p:sp>
      <p:pic>
        <p:nvPicPr>
          <p:cNvPr id="7" name="Picture 6">
            <a:extLst>
              <a:ext uri="{FF2B5EF4-FFF2-40B4-BE49-F238E27FC236}">
                <a16:creationId xmlns:a16="http://schemas.microsoft.com/office/drawing/2014/main" id="{56C44AD3-5499-A0C1-FE03-6DEFA440A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783" y="397566"/>
            <a:ext cx="8070574" cy="4843326"/>
          </a:xfrm>
          <a:prstGeom prst="rect">
            <a:avLst/>
          </a:prstGeom>
        </p:spPr>
      </p:pic>
    </p:spTree>
    <p:extLst>
      <p:ext uri="{BB962C8B-B14F-4D97-AF65-F5344CB8AC3E}">
        <p14:creationId xmlns:p14="http://schemas.microsoft.com/office/powerpoint/2010/main" val="1686175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4F9E-1B10-6F11-460F-B783EA67E062}"/>
              </a:ext>
            </a:extLst>
          </p:cNvPr>
          <p:cNvSpPr>
            <a:spLocks noGrp="1"/>
          </p:cNvSpPr>
          <p:nvPr>
            <p:ph type="ctrTitle"/>
          </p:nvPr>
        </p:nvSpPr>
        <p:spPr>
          <a:xfrm>
            <a:off x="1507067" y="149087"/>
            <a:ext cx="7766936" cy="3901749"/>
          </a:xfrm>
        </p:spPr>
        <p:txBody>
          <a:bodyPr/>
          <a:lstStyle/>
          <a:p>
            <a:endParaRPr lang="en-US"/>
          </a:p>
        </p:txBody>
      </p:sp>
      <p:sp>
        <p:nvSpPr>
          <p:cNvPr id="3" name="Subtitle 2">
            <a:extLst>
              <a:ext uri="{FF2B5EF4-FFF2-40B4-BE49-F238E27FC236}">
                <a16:creationId xmlns:a16="http://schemas.microsoft.com/office/drawing/2014/main" id="{BC731E02-610F-137D-2D09-24FC32B02BF5}"/>
              </a:ext>
            </a:extLst>
          </p:cNvPr>
          <p:cNvSpPr>
            <a:spLocks noGrp="1"/>
          </p:cNvSpPr>
          <p:nvPr>
            <p:ph type="subTitle" idx="1"/>
          </p:nvPr>
        </p:nvSpPr>
        <p:spPr>
          <a:xfrm>
            <a:off x="1493444" y="4194313"/>
            <a:ext cx="7766936" cy="1291349"/>
          </a:xfrm>
        </p:spPr>
        <p:txBody>
          <a:bodyPr>
            <a:normAutofit/>
          </a:bodyPr>
          <a:lstStyle/>
          <a:p>
            <a:pPr algn="ctr"/>
            <a:r>
              <a:rPr lang="en-US" sz="3200">
                <a:solidFill>
                  <a:schemeClr val="tx1"/>
                </a:solidFill>
                <a:latin typeface="Times New Roman" panose="02020603050405020304" pitchFamily="18" charset="0"/>
              </a:rPr>
              <a:t>Ở phần ảnh này thì mình chọn Download Media</a:t>
            </a:r>
          </a:p>
        </p:txBody>
      </p:sp>
      <p:pic>
        <p:nvPicPr>
          <p:cNvPr id="7" name="Picture 6">
            <a:extLst>
              <a:ext uri="{FF2B5EF4-FFF2-40B4-BE49-F238E27FC236}">
                <a16:creationId xmlns:a16="http://schemas.microsoft.com/office/drawing/2014/main" id="{101C1111-C205-FD63-F36A-5169B3C2B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443" y="140989"/>
            <a:ext cx="7780560" cy="3917943"/>
          </a:xfrm>
          <a:prstGeom prst="rect">
            <a:avLst/>
          </a:prstGeom>
        </p:spPr>
      </p:pic>
    </p:spTree>
    <p:extLst>
      <p:ext uri="{BB962C8B-B14F-4D97-AF65-F5344CB8AC3E}">
        <p14:creationId xmlns:p14="http://schemas.microsoft.com/office/powerpoint/2010/main" val="725510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264D-A132-4D93-C277-F826AA22D94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5FC6A8A-0393-5AE9-C1F1-BAE0DEFCEE73}"/>
              </a:ext>
            </a:extLst>
          </p:cNvPr>
          <p:cNvSpPr>
            <a:spLocks noGrp="1"/>
          </p:cNvSpPr>
          <p:nvPr>
            <p:ph type="body" idx="1"/>
          </p:nvPr>
        </p:nvSpPr>
        <p:spPr/>
        <p:txBody>
          <a:bodyPr>
            <a:normAutofit/>
          </a:bodyPr>
          <a:lstStyle/>
          <a:p>
            <a:pPr algn="ctr"/>
            <a:r>
              <a:rPr lang="en-US" sz="3200">
                <a:latin typeface="Times New Roman" panose="02020603050405020304" pitchFamily="18" charset="0"/>
                <a:cs typeface="Times New Roman" panose="02020603050405020304" pitchFamily="18" charset="0"/>
              </a:rPr>
              <a:t>Ở phần này chọn ISO rồi ấn vào download để download nó xuống thành file iso bản dev  </a:t>
            </a:r>
          </a:p>
        </p:txBody>
      </p:sp>
      <p:pic>
        <p:nvPicPr>
          <p:cNvPr id="5" name="Picture 4">
            <a:extLst>
              <a:ext uri="{FF2B5EF4-FFF2-40B4-BE49-F238E27FC236}">
                <a16:creationId xmlns:a16="http://schemas.microsoft.com/office/drawing/2014/main" id="{9F86D5BE-BE7F-1B42-D84B-7B9CBA574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348" y="609600"/>
            <a:ext cx="8796129" cy="3745948"/>
          </a:xfrm>
          <a:prstGeom prst="rect">
            <a:avLst/>
          </a:prstGeom>
        </p:spPr>
      </p:pic>
    </p:spTree>
    <p:extLst>
      <p:ext uri="{BB962C8B-B14F-4D97-AF65-F5344CB8AC3E}">
        <p14:creationId xmlns:p14="http://schemas.microsoft.com/office/powerpoint/2010/main" val="1403497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1EF44-0711-9AC4-70D1-ACCD7FB026A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222FED5-C2FA-656C-7EB8-14D7248F0EF4}"/>
              </a:ext>
            </a:extLst>
          </p:cNvPr>
          <p:cNvSpPr>
            <a:spLocks noGrp="1"/>
          </p:cNvSpPr>
          <p:nvPr>
            <p:ph type="body" idx="1"/>
          </p:nvPr>
        </p:nvSpPr>
        <p:spPr>
          <a:xfrm>
            <a:off x="677335" y="3824357"/>
            <a:ext cx="8596668" cy="1570962"/>
          </a:xfrm>
        </p:spPr>
        <p:txBody>
          <a:bodyPr>
            <a:normAutofit/>
          </a:bodyPr>
          <a:lstStyle/>
          <a:p>
            <a:r>
              <a:rPr lang="en-US" sz="2000">
                <a:latin typeface="Times New Roman" panose="02020603050405020304" pitchFamily="18" charset="0"/>
                <a:cs typeface="Times New Roman" panose="02020603050405020304" pitchFamily="18" charset="0"/>
              </a:rPr>
              <a:t>Ở ảnh thì chọn vào open folder</a:t>
            </a:r>
          </a:p>
        </p:txBody>
      </p:sp>
      <p:pic>
        <p:nvPicPr>
          <p:cNvPr id="5" name="Picture 4">
            <a:extLst>
              <a:ext uri="{FF2B5EF4-FFF2-40B4-BE49-F238E27FC236}">
                <a16:creationId xmlns:a16="http://schemas.microsoft.com/office/drawing/2014/main" id="{9C258A1A-0652-3000-7A3B-7E2A1E509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337930"/>
            <a:ext cx="8715143" cy="3826566"/>
          </a:xfrm>
          <a:prstGeom prst="rect">
            <a:avLst/>
          </a:prstGeom>
        </p:spPr>
      </p:pic>
    </p:spTree>
    <p:extLst>
      <p:ext uri="{BB962C8B-B14F-4D97-AF65-F5344CB8AC3E}">
        <p14:creationId xmlns:p14="http://schemas.microsoft.com/office/powerpoint/2010/main" val="3060483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77C2-0A0A-63E2-6710-8EC2D33B4CC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2B7DD46-47D7-A117-DF67-60F7827E7A8D}"/>
              </a:ext>
            </a:extLst>
          </p:cNvPr>
          <p:cNvSpPr>
            <a:spLocks noGrp="1"/>
          </p:cNvSpPr>
          <p:nvPr>
            <p:ph type="body" idx="1"/>
          </p:nvPr>
        </p:nvSpPr>
        <p:spPr/>
        <p:txBody>
          <a:bodyPr>
            <a:normAutofit/>
          </a:bodyPr>
          <a:lstStyle/>
          <a:p>
            <a:pPr algn="ctr"/>
            <a:r>
              <a:rPr lang="en-US" sz="3200">
                <a:latin typeface="Times New Roman" panose="02020603050405020304" pitchFamily="18" charset="0"/>
                <a:cs typeface="Times New Roman" panose="02020603050405020304" pitchFamily="18" charset="0"/>
              </a:rPr>
              <a:t>Khi tải xong thì ấn vào phần downloads để vào phần iso rồi ấn vào setup để tải</a:t>
            </a:r>
          </a:p>
        </p:txBody>
      </p:sp>
      <p:pic>
        <p:nvPicPr>
          <p:cNvPr id="7" name="Picture 6">
            <a:extLst>
              <a:ext uri="{FF2B5EF4-FFF2-40B4-BE49-F238E27FC236}">
                <a16:creationId xmlns:a16="http://schemas.microsoft.com/office/drawing/2014/main" id="{DBC82F9D-379A-9AE6-30B5-0571711C5C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6" y="447261"/>
            <a:ext cx="8596667" cy="3689388"/>
          </a:xfrm>
          <a:prstGeom prst="rect">
            <a:avLst/>
          </a:prstGeom>
        </p:spPr>
      </p:pic>
    </p:spTree>
    <p:extLst>
      <p:ext uri="{BB962C8B-B14F-4D97-AF65-F5344CB8AC3E}">
        <p14:creationId xmlns:p14="http://schemas.microsoft.com/office/powerpoint/2010/main" val="601274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CF6C-DBC8-0F49-461D-3D01F1048774}"/>
              </a:ext>
            </a:extLst>
          </p:cNvPr>
          <p:cNvSpPr>
            <a:spLocks noGrp="1"/>
          </p:cNvSpPr>
          <p:nvPr>
            <p:ph type="title"/>
          </p:nvPr>
        </p:nvSpPr>
        <p:spPr>
          <a:xfrm>
            <a:off x="677335" y="609600"/>
            <a:ext cx="7820622" cy="3403600"/>
          </a:xfrm>
        </p:spPr>
        <p:txBody>
          <a:bodyPr/>
          <a:lstStyle/>
          <a:p>
            <a:endParaRPr lang="en-US"/>
          </a:p>
        </p:txBody>
      </p:sp>
      <p:sp>
        <p:nvSpPr>
          <p:cNvPr id="3" name="Text Placeholder 2">
            <a:extLst>
              <a:ext uri="{FF2B5EF4-FFF2-40B4-BE49-F238E27FC236}">
                <a16:creationId xmlns:a16="http://schemas.microsoft.com/office/drawing/2014/main" id="{8AD1A1E2-04AD-5949-71BC-2CBD621506A6}"/>
              </a:ext>
            </a:extLst>
          </p:cNvPr>
          <p:cNvSpPr>
            <a:spLocks noGrp="1"/>
          </p:cNvSpPr>
          <p:nvPr>
            <p:ph type="body" idx="1"/>
          </p:nvPr>
        </p:nvSpPr>
        <p:spPr>
          <a:xfrm>
            <a:off x="668870" y="4013200"/>
            <a:ext cx="6556878" cy="1570962"/>
          </a:xfrm>
        </p:spPr>
        <p:txBody>
          <a:bodyPr>
            <a:normAutofit/>
          </a:bodyPr>
          <a:lstStyle/>
          <a:p>
            <a:pPr algn="ctr"/>
            <a:r>
              <a:rPr lang="en-US" sz="2000">
                <a:latin typeface="Times New Roman" panose="02020603050405020304" pitchFamily="18" charset="0"/>
                <a:cs typeface="Times New Roman" panose="02020603050405020304" pitchFamily="18" charset="0"/>
              </a:rPr>
              <a:t>Ở ảnh này thì ấn vào installation rồi ấn vào New SQL Sever standalone installation or add features to an existing installation thì đợi cho nó chạy như hình bên</a:t>
            </a:r>
          </a:p>
        </p:txBody>
      </p:sp>
      <p:pic>
        <p:nvPicPr>
          <p:cNvPr id="5" name="Picture 4">
            <a:extLst>
              <a:ext uri="{FF2B5EF4-FFF2-40B4-BE49-F238E27FC236}">
                <a16:creationId xmlns:a16="http://schemas.microsoft.com/office/drawing/2014/main" id="{F2206CD7-A2D5-91BD-F75E-93483B9F2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328243"/>
            <a:ext cx="7820622" cy="3684957"/>
          </a:xfrm>
          <a:prstGeom prst="rect">
            <a:avLst/>
          </a:prstGeom>
        </p:spPr>
      </p:pic>
      <p:pic>
        <p:nvPicPr>
          <p:cNvPr id="7" name="Picture 6">
            <a:extLst>
              <a:ext uri="{FF2B5EF4-FFF2-40B4-BE49-F238E27FC236}">
                <a16:creationId xmlns:a16="http://schemas.microsoft.com/office/drawing/2014/main" id="{E8C9DEF6-9626-B640-E273-7EA9780BF1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5748" y="4155754"/>
            <a:ext cx="3562847" cy="1047896"/>
          </a:xfrm>
          <a:prstGeom prst="rect">
            <a:avLst/>
          </a:prstGeom>
        </p:spPr>
      </p:pic>
    </p:spTree>
    <p:extLst>
      <p:ext uri="{BB962C8B-B14F-4D97-AF65-F5344CB8AC3E}">
        <p14:creationId xmlns:p14="http://schemas.microsoft.com/office/powerpoint/2010/main" val="2166377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239F-8035-28BA-FA6B-A28B8B84541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C460E3B-DA0C-C3E6-CA31-EDC5CE7D547B}"/>
              </a:ext>
            </a:extLst>
          </p:cNvPr>
          <p:cNvSpPr>
            <a:spLocks noGrp="1"/>
          </p:cNvSpPr>
          <p:nvPr>
            <p:ph type="body" idx="1"/>
          </p:nvPr>
        </p:nvSpPr>
        <p:spPr>
          <a:xfrm>
            <a:off x="677335" y="4790660"/>
            <a:ext cx="8596668" cy="1250701"/>
          </a:xfrm>
        </p:spPr>
        <p:txBody>
          <a:bodyPr>
            <a:normAutofit/>
          </a:bodyPr>
          <a:lstStyle/>
          <a:p>
            <a:pPr algn="ctr"/>
            <a:r>
              <a:rPr lang="en-US" sz="3200">
                <a:latin typeface="Times New Roman" panose="02020603050405020304" pitchFamily="18" charset="0"/>
                <a:cs typeface="Times New Roman" panose="02020603050405020304" pitchFamily="18" charset="0"/>
              </a:rPr>
              <a:t>Ở chỗ ảnh này thì ra được như thế này thì mình ấn next </a:t>
            </a:r>
          </a:p>
        </p:txBody>
      </p:sp>
      <p:pic>
        <p:nvPicPr>
          <p:cNvPr id="7" name="Picture 6">
            <a:extLst>
              <a:ext uri="{FF2B5EF4-FFF2-40B4-BE49-F238E27FC236}">
                <a16:creationId xmlns:a16="http://schemas.microsoft.com/office/drawing/2014/main" id="{CFA12FA8-7F40-E6AD-9EC1-26065CD36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5" y="89452"/>
            <a:ext cx="8754900" cy="4591878"/>
          </a:xfrm>
          <a:prstGeom prst="rect">
            <a:avLst/>
          </a:prstGeom>
        </p:spPr>
      </p:pic>
    </p:spTree>
    <p:extLst>
      <p:ext uri="{BB962C8B-B14F-4D97-AF65-F5344CB8AC3E}">
        <p14:creationId xmlns:p14="http://schemas.microsoft.com/office/powerpoint/2010/main" val="327072413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377</TotalTime>
  <Words>581</Words>
  <Application>Microsoft Office PowerPoint</Application>
  <PresentationFormat>Widescreen</PresentationFormat>
  <Paragraphs>25</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Times New Roman</vt:lpstr>
      <vt:lpstr>Trebuchet MS</vt:lpstr>
      <vt:lpstr>Wingdings 3</vt:lpstr>
      <vt:lpstr>Facet</vt:lpstr>
      <vt:lpstr>Họ và tên: Nguyễn Thi Linh MSSV: K225480106040 Giảng viên: Đỗ Duy Cốp Lớp: K58KTP.K01</vt:lpstr>
      <vt:lpstr>PowerPoint Presentation</vt:lpstr>
      <vt:lpstr>Ở chỗ này minh chọn developer để download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4</cp:revision>
  <dcterms:created xsi:type="dcterms:W3CDTF">2025-03-19T09:02:41Z</dcterms:created>
  <dcterms:modified xsi:type="dcterms:W3CDTF">2025-03-19T16:22:43Z</dcterms:modified>
</cp:coreProperties>
</file>